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EF7"/>
    <a:srgbClr val="F9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6" autoAdjust="0"/>
    <p:restoredTop sz="94424" autoAdjust="0"/>
  </p:normalViewPr>
  <p:slideViewPr>
    <p:cSldViewPr snapToGrid="0">
      <p:cViewPr varScale="1">
        <p:scale>
          <a:sx n="71" d="100"/>
          <a:sy n="71" d="100"/>
        </p:scale>
        <p:origin x="1554" y="-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FEAB-BBCE-4798-8430-306A1BD4FA46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84401-AFBF-4BE1-85AD-6CB8DB1DD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954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84401-AFBF-4BE1-85AD-6CB8DB1DDBF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67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由於台灣生鮮的供應鏈大部份來自農業地帶，故在農漁牧生產地區水的品質是非常關鍵性的生產要素。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本團隊係透過複合式水質感測器</a:t>
            </a:r>
            <a:r>
              <a:rPr lang="en-US" altLang="zh-TW" dirty="0" smtClean="0"/>
              <a:t>｢</a:t>
            </a:r>
            <a:r>
              <a:rPr lang="zh-TW" altLang="en-US" dirty="0" smtClean="0"/>
              <a:t>水盒子</a:t>
            </a:r>
            <a:r>
              <a:rPr lang="en-US" altLang="zh-TW" dirty="0" smtClean="0"/>
              <a:t>｣(Box in Water)</a:t>
            </a:r>
            <a:r>
              <a:rPr lang="zh-TW" altLang="en-US" dirty="0" smtClean="0"/>
              <a:t>偵測出水域中危害食安的物質，即時感測與發送資料封包到雲端，再把蒐集到的水質資料予以可視化，再用地理資訊系統把資料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出來。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再以收集到的即時感測水質數據作為基礎，不僅提供汙染超標的即時監控與告警功能外，還能以等值線分析描繪出可確保食安的水質範圍的優良區位。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尤其是水質敏感的作物或水產養殖產業，例如：外傘頂洲一帶養殖蚵蠣的水質監控或者是生產</a:t>
            </a:r>
            <a:r>
              <a:rPr lang="en-US" altLang="zh-TW" dirty="0" smtClean="0"/>
              <a:t>｢</a:t>
            </a:r>
            <a:r>
              <a:rPr lang="zh-TW" altLang="en-US" dirty="0" smtClean="0"/>
              <a:t>低鉀蔬菜</a:t>
            </a:r>
            <a:r>
              <a:rPr lang="en-US" altLang="zh-TW" dirty="0" smtClean="0"/>
              <a:t>｣</a:t>
            </a:r>
            <a:r>
              <a:rPr lang="zh-TW" altLang="en-US" dirty="0" smtClean="0"/>
              <a:t>最佳選址分析等，提供最適化分析的決策工具。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84401-AFBF-4BE1-85AD-6CB8DB1DDBF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900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sources : sensors, open data(weather, traffics,....) or GPS(Altitude, Latitude)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Target : the  data queue(??) from the merge table in form of HTML or URL via RESTful API to serve user....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研究方法</a:t>
            </a:r>
            <a:r>
              <a:rPr lang="en-US" altLang="zh-TW" dirty="0" smtClean="0"/>
              <a:t>:</a:t>
            </a:r>
            <a:r>
              <a:rPr lang="zh-TW" altLang="en-US" dirty="0" smtClean="0"/>
              <a:t>關於酸鹼值、導電度（正比於水的污染程度）、水溫，並且可以取得樣本水進行更進一步的化學檢測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本團隊係透過複合式水質感測器</a:t>
            </a:r>
            <a:r>
              <a:rPr lang="en-US" altLang="zh-TW" dirty="0" smtClean="0"/>
              <a:t>｢</a:t>
            </a:r>
            <a:r>
              <a:rPr lang="zh-TW" altLang="en-US" dirty="0" smtClean="0"/>
              <a:t>水盒子</a:t>
            </a:r>
            <a:r>
              <a:rPr lang="en-US" altLang="zh-TW" dirty="0" smtClean="0"/>
              <a:t>｣(Box in Water)</a:t>
            </a:r>
            <a:r>
              <a:rPr lang="zh-TW" altLang="en-US" dirty="0" smtClean="0"/>
              <a:t>偵測出水域中危害食安的物質，即時感測與發送資料封包到雲端，再把蒐集到的水質資料予以可視化，再用地理資訊系統把資料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出來</a:t>
            </a:r>
          </a:p>
          <a:p>
            <a:endParaRPr lang="zh-TW" altLang="en-US" dirty="0" smtClean="0"/>
          </a:p>
          <a:p>
            <a:pPr marL="228600" indent="-228600">
              <a:buAutoNum type="arabicPeriod"/>
            </a:pPr>
            <a:endParaRPr lang="en-US" altLang="zh-TW" dirty="0" smtClean="0"/>
          </a:p>
          <a:p>
            <a:pPr marL="228600" indent="-228600">
              <a:buAutoNum type="arabicPeriod"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84401-AFBF-4BE1-85AD-6CB8DB1DDBF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705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研究對象</a:t>
            </a:r>
            <a:r>
              <a:rPr lang="en-US" altLang="zh-TW" dirty="0" smtClean="0"/>
              <a:t>: Chemical</a:t>
            </a:r>
            <a:r>
              <a:rPr lang="en-US" altLang="zh-TW" baseline="0" dirty="0" smtClean="0"/>
              <a:t> distribution in the Water fields</a:t>
            </a:r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本團隊係透過複合式水質感測器</a:t>
            </a:r>
            <a:r>
              <a:rPr lang="en-US" altLang="zh-TW" dirty="0" smtClean="0"/>
              <a:t>｢</a:t>
            </a:r>
            <a:r>
              <a:rPr lang="zh-TW" altLang="en-US" dirty="0" smtClean="0"/>
              <a:t>水盒子</a:t>
            </a:r>
            <a:r>
              <a:rPr lang="en-US" altLang="zh-TW" dirty="0" smtClean="0"/>
              <a:t>｣(Box in Water)</a:t>
            </a:r>
            <a:r>
              <a:rPr lang="zh-TW" altLang="en-US" dirty="0" smtClean="0"/>
              <a:t>偵測出水域中危害食安的物質，即時感測與發送資料封包到雲端，再把蒐集到的水質資料予以可視化，再用地理資訊系統把資料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出來。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84401-AFBF-4BE1-85AD-6CB8DB1DDBF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81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請簡述作品核心技術與創意之處</a:t>
            </a:r>
            <a:r>
              <a:rPr lang="en-US" altLang="zh-TW" dirty="0" smtClean="0"/>
              <a:t>(200</a:t>
            </a:r>
            <a:r>
              <a:rPr lang="zh-TW" altLang="en-US" dirty="0" smtClean="0"/>
              <a:t>字內</a:t>
            </a:r>
            <a:r>
              <a:rPr lang="en-US" altLang="zh-TW" dirty="0" smtClean="0"/>
              <a:t>)*</a:t>
            </a:r>
          </a:p>
          <a:p>
            <a:r>
              <a:rPr lang="en-US" altLang="zh-TW" dirty="0" smtClean="0"/>
              <a:t>1</a:t>
            </a:r>
            <a:endParaRPr lang="zh-TW" altLang="en-US" dirty="0" smtClean="0"/>
          </a:p>
          <a:p>
            <a:r>
              <a:rPr lang="en-US" altLang="zh-TW" dirty="0" smtClean="0"/>
              <a:t>2.｢</a:t>
            </a:r>
            <a:r>
              <a:rPr lang="zh-TW" altLang="en-US" dirty="0" smtClean="0"/>
              <a:t>優化產品</a:t>
            </a:r>
            <a:r>
              <a:rPr lang="en-US" altLang="zh-TW" dirty="0" smtClean="0"/>
              <a:t>｣</a:t>
            </a:r>
            <a:r>
              <a:rPr lang="zh-TW" altLang="en-US" dirty="0" smtClean="0"/>
              <a:t>：為了遠端體積輕巧方便攜帶或搬運，也容易與各式載具結合進行偵測，可適用於各式水域或場域中定位設置。</a:t>
            </a:r>
          </a:p>
          <a:p>
            <a:r>
              <a:rPr lang="en-US" altLang="zh-TW" dirty="0" smtClean="0"/>
              <a:t>3.｢</a:t>
            </a:r>
            <a:r>
              <a:rPr lang="zh-TW" altLang="en-US" dirty="0" smtClean="0"/>
              <a:t>智慧加值</a:t>
            </a:r>
            <a:r>
              <a:rPr lang="en-US" altLang="zh-TW" dirty="0" smtClean="0"/>
              <a:t>｣</a:t>
            </a:r>
            <a:r>
              <a:rPr lang="zh-TW" altLang="en-US" dirty="0" smtClean="0"/>
              <a:t>：是本研究以等值圖模式分析即時感測水質數據後，套疊上農委會開放資料平台</a:t>
            </a:r>
            <a:r>
              <a:rPr lang="en-US" altLang="zh-TW" dirty="0" smtClean="0"/>
              <a:t>...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84401-AFBF-4BE1-85AD-6CB8DB1DDBF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56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675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24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45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20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1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80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36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66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862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63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76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8DFCE-654E-4C33-B3FB-D7B1620C558A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68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180497" y="930903"/>
            <a:ext cx="9457964" cy="2539556"/>
          </a:xfrm>
        </p:spPr>
        <p:txBody>
          <a:bodyPr>
            <a:normAutofit fontScale="90000"/>
          </a:bodyPr>
          <a:lstStyle/>
          <a:p>
            <a:r>
              <a:rPr lang="en-US" altLang="zh-TW" sz="11250" b="1" spc="-225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S PGothic" panose="020B0600070205080204" pitchFamily="34" charset="-128"/>
                <a:ea typeface="MS PGothic" panose="020B0600070205080204" pitchFamily="34" charset="-128"/>
              </a:rPr>
              <a:t>Box in the Water</a:t>
            </a:r>
            <a:r>
              <a:rPr lang="en-US" altLang="zh-TW" sz="11250" b="1" spc="-225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TW" sz="3300" b="1" spc="-113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Our </a:t>
            </a:r>
            <a:r>
              <a:rPr lang="en-US" altLang="zh-TW" sz="3300" b="1" spc="-113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en-US" altLang="zh-TW" sz="3300" b="1" spc="-113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solution to</a:t>
            </a:r>
            <a:r>
              <a:rPr lang="en-US" altLang="zh-TW" sz="4950" b="1" spc="-113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300" b="1" spc="-113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Secure the Farming in TAIWAN</a:t>
            </a:r>
            <a:endParaRPr lang="zh-TW" altLang="en-US" sz="3675" b="1" spc="-113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12966" y="4861321"/>
            <a:ext cx="6450379" cy="1605979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 smtClean="0"/>
              <a:t>LAI, CHIEN-HONG, PhD candidate of CMEE, NTUT   </a:t>
            </a:r>
          </a:p>
          <a:p>
            <a:pPr algn="l"/>
            <a:r>
              <a:rPr lang="en-US" altLang="zh-TW" b="1" dirty="0"/>
              <a:t>CHANG, </a:t>
            </a:r>
            <a:r>
              <a:rPr lang="en-US" altLang="zh-TW" b="1" dirty="0" smtClean="0"/>
              <a:t>FANG-YI, Data Analyst of DTI, III</a:t>
            </a:r>
            <a:endParaRPr lang="zh-TW" altLang="en-US" b="1" dirty="0"/>
          </a:p>
          <a:p>
            <a:pPr algn="l"/>
            <a:r>
              <a:rPr lang="en-US" altLang="zh-TW" b="1" dirty="0" smtClean="0"/>
              <a:t>Dr. TSENG, LAN-TING, Project Manager of DTI, III  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33" y="3609544"/>
            <a:ext cx="1390630" cy="9734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65" y="3603294"/>
            <a:ext cx="1297921" cy="9734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88" y="3581322"/>
            <a:ext cx="1334957" cy="9954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47" y="3588782"/>
            <a:ext cx="1471657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2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we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CONCERN?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997" y="2953199"/>
            <a:ext cx="2958017" cy="18024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996" y="4928114"/>
            <a:ext cx="2958017" cy="176993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98270" y="1014935"/>
            <a:ext cx="8645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In the supply chain of our foods, water matters!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What </a:t>
            </a:r>
            <a:r>
              <a:rPr lang="en-US" altLang="zh-TW" sz="2400" dirty="0"/>
              <a:t>can we do on WATER of farming system in Taiwan</a:t>
            </a:r>
            <a:r>
              <a:rPr lang="en-US" altLang="zh-TW" sz="2400" dirty="0" smtClean="0"/>
              <a:t>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Based on </a:t>
            </a:r>
            <a:r>
              <a:rPr lang="en-US" altLang="zh-TW" sz="2400" dirty="0" err="1" smtClean="0"/>
              <a:t>IoT</a:t>
            </a:r>
            <a:r>
              <a:rPr lang="en-US" altLang="zh-TW" sz="2400" dirty="0" smtClean="0"/>
              <a:t> &amp; Data Science, </a:t>
            </a:r>
            <a:r>
              <a:rPr lang="en-US" altLang="zh-TW" sz="2400" dirty="0"/>
              <a:t>what completes the profiling of foods in our dining table?    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" y="2953199"/>
            <a:ext cx="5120639" cy="37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24879" y="731285"/>
            <a:ext cx="8537765" cy="41549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1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dirty="0" smtClean="0"/>
              <a:t>The prototype of DEVICE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1473" y="3063816"/>
            <a:ext cx="3867937" cy="41549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US" altLang="zh-TW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TREAMING</a:t>
            </a:r>
            <a:endParaRPr lang="zh-TW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20488" y="3063816"/>
            <a:ext cx="4542156" cy="43068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1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1473" y="3560507"/>
            <a:ext cx="3867937" cy="3224495"/>
          </a:xfrm>
          <a:prstGeom prst="rect">
            <a:avLst/>
          </a:prstGeom>
          <a:solidFill>
            <a:srgbClr val="E5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400" b="1" dirty="0" smtClean="0">
                <a:solidFill>
                  <a:schemeClr val="tx1"/>
                </a:solidFill>
              </a:rPr>
              <a:t>Mixed Data Sources </a:t>
            </a:r>
            <a:r>
              <a:rPr lang="en-US" altLang="zh-TW" sz="2400" b="1" dirty="0">
                <a:solidFill>
                  <a:schemeClr val="tx1"/>
                </a:solidFill>
              </a:rPr>
              <a:t>: </a:t>
            </a:r>
            <a:endParaRPr lang="en-US" altLang="zh-TW" sz="2400" b="1" dirty="0" smtClean="0">
              <a:solidFill>
                <a:schemeClr val="tx1"/>
              </a:solidFill>
            </a:endParaRPr>
          </a:p>
          <a:p>
            <a:pPr marL="358775" indent="-87313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</a:rPr>
              <a:t>Sensors to collect data in real time</a:t>
            </a:r>
          </a:p>
          <a:p>
            <a:pPr marL="358775" indent="-87313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</a:rPr>
              <a:t>open </a:t>
            </a:r>
            <a:r>
              <a:rPr lang="en-US" altLang="zh-TW" dirty="0">
                <a:solidFill>
                  <a:schemeClr val="tx1"/>
                </a:solidFill>
              </a:rPr>
              <a:t>data(weather, </a:t>
            </a:r>
            <a:r>
              <a:rPr lang="en-US" altLang="zh-TW" dirty="0" smtClean="0">
                <a:solidFill>
                  <a:schemeClr val="tx1"/>
                </a:solidFill>
              </a:rPr>
              <a:t>maps,… ) </a:t>
            </a:r>
          </a:p>
          <a:p>
            <a:pPr marL="358775" indent="-87313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</a:rPr>
              <a:t>GPS(Altitude</a:t>
            </a:r>
            <a:r>
              <a:rPr lang="en-US" altLang="zh-TW" dirty="0">
                <a:solidFill>
                  <a:schemeClr val="tx1"/>
                </a:solidFill>
              </a:rPr>
              <a:t>, Latitude</a:t>
            </a:r>
            <a:r>
              <a:rPr lang="en-US" altLang="zh-TW" dirty="0" smtClean="0">
                <a:solidFill>
                  <a:schemeClr val="tx1"/>
                </a:solidFill>
              </a:rPr>
              <a:t>) marked via HERE platform</a:t>
            </a:r>
          </a:p>
          <a:p>
            <a:pPr marL="358775" indent="-87313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000" b="1" dirty="0" smtClean="0">
                <a:solidFill>
                  <a:schemeClr val="tx1"/>
                </a:solidFill>
              </a:rPr>
              <a:t>Data </a:t>
            </a:r>
            <a:r>
              <a:rPr lang="en-US" altLang="zh-TW" sz="2000" b="1" dirty="0">
                <a:solidFill>
                  <a:schemeClr val="tx1"/>
                </a:solidFill>
              </a:rPr>
              <a:t>Target 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via RESTful API: </a:t>
            </a:r>
          </a:p>
          <a:p>
            <a:pPr marL="358775" indent="-87313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the  data queue from the merge table in form of </a:t>
            </a:r>
            <a:r>
              <a:rPr lang="en-US" altLang="zh-TW" dirty="0" smtClean="0">
                <a:solidFill>
                  <a:schemeClr val="tx1"/>
                </a:solidFill>
              </a:rPr>
              <a:t>URL to </a:t>
            </a:r>
            <a:r>
              <a:rPr lang="en-US" altLang="zh-TW" dirty="0">
                <a:solidFill>
                  <a:schemeClr val="tx1"/>
                </a:solidFill>
              </a:rPr>
              <a:t>serve users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1761" y="22201"/>
            <a:ext cx="9122239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sz="3600" dirty="0" smtClean="0"/>
              <a:t>What’s  the SOLUTION on water inspection?</a:t>
            </a:r>
            <a:endParaRPr lang="zh-TW" altLang="en-US" sz="36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3" y="1209536"/>
            <a:ext cx="2724348" cy="18373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821" y="1194795"/>
            <a:ext cx="3027509" cy="183731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131" y="1186643"/>
            <a:ext cx="2576513" cy="183731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488" y="3559272"/>
            <a:ext cx="4580083" cy="32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331"/>
            <a:ext cx="10751484" cy="664571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933150" y="3422438"/>
            <a:ext cx="938237" cy="7053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183294" y="2022055"/>
            <a:ext cx="3764153" cy="1077218"/>
          </a:xfrm>
          <a:prstGeom prst="callout3">
            <a:avLst>
              <a:gd name="adj1" fmla="val 54999"/>
              <a:gd name="adj2" fmla="val 202"/>
              <a:gd name="adj3" fmla="val 54998"/>
              <a:gd name="adj4" fmla="val 141"/>
              <a:gd name="adj5" fmla="val 54741"/>
              <a:gd name="adj6" fmla="val -7399"/>
              <a:gd name="adj7" fmla="val 121270"/>
              <a:gd name="adj8" fmla="val -20029"/>
            </a:avLst>
          </a:prstGeom>
          <a:noFill/>
          <a:ln w="28575">
            <a:solidFill>
              <a:srgbClr val="FF0000"/>
            </a:solidFill>
            <a:headEnd type="diamond" w="med" len="med"/>
            <a:tailEnd type="diamond" w="med" len="med"/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The sailing route of </a:t>
            </a:r>
          </a:p>
          <a:p>
            <a:r>
              <a:rPr lang="en-US" altLang="zh-TW" sz="3200" b="1" dirty="0" smtClean="0"/>
              <a:t>‘Box in Water’ </a:t>
            </a:r>
            <a:endParaRPr lang="zh-TW" altLang="en-US" sz="3200" b="1" dirty="0"/>
          </a:p>
        </p:txBody>
      </p:sp>
      <p:sp>
        <p:nvSpPr>
          <p:cNvPr id="8" name="橢圓 7"/>
          <p:cNvSpPr/>
          <p:nvPr/>
        </p:nvSpPr>
        <p:spPr>
          <a:xfrm>
            <a:off x="5771803" y="4599007"/>
            <a:ext cx="908910" cy="655063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294917" y="2726984"/>
            <a:ext cx="1047405" cy="69545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771803" y="5725297"/>
            <a:ext cx="1047405" cy="66013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-25135" y="3548381"/>
            <a:ext cx="58965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walking sensor in marine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Collect multiple data in the water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Report in real time via </a:t>
            </a: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Cloud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Mapping out the distribution of the monitoring devices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visualize the measuring of chemicals in statics</a:t>
            </a:r>
            <a:endParaRPr lang="zh-TW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4910" y="0"/>
            <a:ext cx="91440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dirty="0"/>
              <a:t>What we IMPLEMENT??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4350191" y="3285796"/>
            <a:ext cx="555670" cy="540853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5551249" y="4213959"/>
            <a:ext cx="345273" cy="385048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77505" y="5269481"/>
            <a:ext cx="123187" cy="455816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7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-5282" y="0"/>
            <a:ext cx="9149282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dirty="0"/>
              <a:t>What </a:t>
            </a:r>
            <a:r>
              <a:rPr lang="en-US" altLang="zh-TW" dirty="0" smtClean="0"/>
              <a:t>we serve with REAL-TIME ANALYSIS? 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6" y="5144920"/>
            <a:ext cx="4110180" cy="156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6" y="3140686"/>
            <a:ext cx="4003113" cy="1646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6" y="1083725"/>
            <a:ext cx="4045008" cy="1707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字方塊 27"/>
          <p:cNvSpPr txBox="1"/>
          <p:nvPr/>
        </p:nvSpPr>
        <p:spPr>
          <a:xfrm>
            <a:off x="762652" y="723638"/>
            <a:ext cx="307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Temperature</a:t>
            </a:r>
            <a:endParaRPr lang="zh-TW" altLang="en-US" sz="24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84866" y="2776407"/>
            <a:ext cx="307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pH value</a:t>
            </a:r>
            <a:endParaRPr lang="zh-TW" altLang="en-US" sz="2400" b="1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84866" y="4857314"/>
            <a:ext cx="307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EC[S] value</a:t>
            </a:r>
            <a:endParaRPr lang="zh-TW" altLang="en-US" sz="2400" b="1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569359" y="687913"/>
            <a:ext cx="429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The distribution of Chemicals</a:t>
            </a:r>
            <a:endParaRPr lang="zh-TW" altLang="en-US" sz="24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34" y="1193735"/>
            <a:ext cx="1913951" cy="1645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72" y="1120641"/>
            <a:ext cx="1903616" cy="171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字方塊 10"/>
          <p:cNvSpPr txBox="1"/>
          <p:nvPr/>
        </p:nvSpPr>
        <p:spPr>
          <a:xfrm>
            <a:off x="5131811" y="1785667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JAN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230721" y="1741430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FEB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01" y="3070209"/>
            <a:ext cx="1814527" cy="168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字方塊 12"/>
          <p:cNvSpPr txBox="1"/>
          <p:nvPr/>
        </p:nvSpPr>
        <p:spPr>
          <a:xfrm>
            <a:off x="5071786" y="3706298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400"/>
            </a:lvl1pPr>
          </a:lstStyle>
          <a:p>
            <a:r>
              <a:rPr lang="en-US" altLang="zh-TW" dirty="0"/>
              <a:t>MAR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13" y="3070209"/>
            <a:ext cx="1819284" cy="168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字方塊 13"/>
          <p:cNvSpPr txBox="1"/>
          <p:nvPr/>
        </p:nvSpPr>
        <p:spPr>
          <a:xfrm>
            <a:off x="7264856" y="3662061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APR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97" y="5144920"/>
            <a:ext cx="1614008" cy="1484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字方塊 14"/>
          <p:cNvSpPr txBox="1"/>
          <p:nvPr/>
        </p:nvSpPr>
        <p:spPr>
          <a:xfrm>
            <a:off x="5172046" y="5656427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MAY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395" y="5095151"/>
            <a:ext cx="1694233" cy="153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字方塊 15"/>
          <p:cNvSpPr txBox="1"/>
          <p:nvPr/>
        </p:nvSpPr>
        <p:spPr>
          <a:xfrm>
            <a:off x="7264855" y="5631542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JUN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22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</TotalTime>
  <Words>563</Words>
  <Application>Microsoft Office PowerPoint</Application>
  <PresentationFormat>如螢幕大小 (4:3)</PresentationFormat>
  <Paragraphs>73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MS PGothic</vt:lpstr>
      <vt:lpstr>新細明體</vt:lpstr>
      <vt:lpstr>Arial</vt:lpstr>
      <vt:lpstr>Calibri</vt:lpstr>
      <vt:lpstr>Calibri Light</vt:lpstr>
      <vt:lpstr>Wingdings</vt:lpstr>
      <vt:lpstr>Office 佈景主題</vt:lpstr>
      <vt:lpstr>Box in the Water   Our IoT solution to Secure the Farming in TAIWAN</vt:lpstr>
      <vt:lpstr>PowerPoint 簡報</vt:lpstr>
      <vt:lpstr>PowerPoint 簡報</vt:lpstr>
      <vt:lpstr>PowerPoint 簡報</vt:lpstr>
      <vt:lpstr>PowerPoint 簡報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Box in Water</dc:title>
  <dc:creator>曾蘭婷</dc:creator>
  <cp:lastModifiedBy>曾蘭婷</cp:lastModifiedBy>
  <cp:revision>46</cp:revision>
  <dcterms:created xsi:type="dcterms:W3CDTF">2018-08-24T05:54:20Z</dcterms:created>
  <dcterms:modified xsi:type="dcterms:W3CDTF">2018-08-25T01:48:24Z</dcterms:modified>
</cp:coreProperties>
</file>